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IBM Plex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IBMPlexSans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IBMPlexSans-italic.fntdata"/><Relationship Id="rId12" Type="http://schemas.openxmlformats.org/officeDocument/2006/relationships/slide" Target="slides/slide8.xml"/><Relationship Id="rId56" Type="http://schemas.openxmlformats.org/officeDocument/2006/relationships/font" Target="fonts/IBMPlex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IBMPlex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22c4836e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922c4836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22c4836e6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922c4836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22c4836e6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922c4836e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22c4836e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922c4836e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22c4836e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922c4836e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22c4836e6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922c4836e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22c4836e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922c4836e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22c4836e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922c4836e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22c4836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922c4836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zahariesergiu@gmail.com" TargetMode="External"/><Relationship Id="rId4" Type="http://schemas.openxmlformats.org/officeDocument/2006/relationships/hyperlink" Target="https://www.linkedin.com/in/zahariesergi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hyperlink" Target="https://youtu.be/WXuK6gekU1Y" TargetMode="External"/><Relationship Id="rId5" Type="http://schemas.openxmlformats.org/officeDocument/2006/relationships/hyperlink" Target="https://youtu.be/WXuK6gekU1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hyperlink" Target="https://colab.research.google.com/drive/1kCXkKY4nelN7Q3FyW9WQ4NdN2gpZcJAh?usp=drive_link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hyperlink" Target="https://colab.research.google.com/drive/1kCXkKY4nelN7Q3FyW9WQ4NdN2gpZcJAh?usp=drive_link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evelopers.google.com/machine-learning/glossary" TargetMode="External"/><Relationship Id="rId4" Type="http://schemas.openxmlformats.org/officeDocument/2006/relationships/hyperlink" Target="https://www.youtube.com/watch?v=iLu9XyZ55oI" TargetMode="External"/><Relationship Id="rId5" Type="http://schemas.openxmlformats.org/officeDocument/2006/relationships/hyperlink" Target="https://www.youtube.com/watch?v=iLu9XyZ55oI" TargetMode="External"/><Relationship Id="rId6" Type="http://schemas.openxmlformats.org/officeDocument/2006/relationships/hyperlink" Target="https://www.youtube.com/watch?v=nKW8Ndu7Mjw&amp;t=394s" TargetMode="External"/><Relationship Id="rId7" Type="http://schemas.openxmlformats.org/officeDocument/2006/relationships/hyperlink" Target="https://www.youtube.com/watch?v=nKW8Ndu7Mjw&amp;t=394s" TargetMode="External"/><Relationship Id="rId8" Type="http://schemas.openxmlformats.org/officeDocument/2006/relationships/hyperlink" Target="https://towardsdatascience.com/understanding-the-3-most-common-loss-functions-for-machine-learning-regression-23e0ef3e14d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mailto:zahariesergiu@gmail.com" TargetMode="External"/><Relationship Id="rId4" Type="http://schemas.openxmlformats.org/officeDocument/2006/relationships/hyperlink" Target="https://www.linkedin.com/in/zahariesergiu/" TargetMode="External"/><Relationship Id="rId5" Type="http://schemas.openxmlformats.org/officeDocument/2006/relationships/hyperlink" Target="https://github.com/zahariesergiu/ubb-sociology-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77425"/>
            <a:ext cx="86346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Machine learning: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prediction,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classification and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clustering</a:t>
            </a:r>
            <a:endParaRPr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52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chemeClr val="dk1"/>
                </a:solidFill>
                <a:highlight>
                  <a:srgbClr val="FFFFFF"/>
                </a:highlight>
              </a:rPr>
              <a:t>UBB Faculty of Sociology</a:t>
            </a:r>
            <a:endParaRPr b="1" sz="3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Always about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</a:rPr>
              <a:t>single tasks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 particular machine learning system only ever “does one thing”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</a:rPr>
              <a:t>single function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279825"/>
            <a:ext cx="852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Suppose you want to build a dataset for Decathlon to classify runners and bikers by reading smartwatch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You’ll get to ask everyone in your city park questions, to collect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What questions do you ask? 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 					</a:t>
            </a:r>
            <a:endParaRPr b="1" sz="1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729"/>
              <a:buNone/>
            </a:pPr>
            <a:r>
              <a:t/>
            </a:r>
            <a:endParaRPr sz="1500"/>
          </a:p>
        </p:txBody>
      </p:sp>
      <p:pic>
        <p:nvPicPr>
          <p:cNvPr descr="File:Emojione 1F3C3.svg - Wikimedia Commons" id="115" name="Google Shape;1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776" y="3067725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16" name="Google Shape;1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0" y="983425"/>
            <a:ext cx="1761649" cy="17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0" y="0"/>
            <a:ext cx="9059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Arial"/>
                <a:ea typeface="Arial"/>
                <a:cs typeface="Arial"/>
                <a:sym typeface="Arial"/>
              </a:rPr>
              <a:t>#1.1 Classification exercise</a:t>
            </a:r>
            <a:endParaRPr b="0" i="0" sz="4000" u="none" cap="none" strike="noStrike">
              <a:solidFill>
                <a:schemeClr val="dk1"/>
              </a:solidFill>
              <a:highlight>
                <a:srgbClr val="C9DA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rgbClr val="C9DAF8"/>
                </a:highlight>
              </a:rPr>
              <a:t>1.3 Classification exercise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279825"/>
            <a:ext cx="852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61818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Suppose you want to build a dataset for Decathlon to classify runners and bikers by reading smartwatch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You’ll get to ask everyone in your city park questions, to collect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What questions do you ask? 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61818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 					</a:t>
            </a:r>
            <a:endParaRPr b="1" sz="1100">
              <a:solidFill>
                <a:schemeClr val="dk1"/>
              </a:solidFill>
            </a:endParaRPr>
          </a:p>
          <a:p>
            <a:pPr indent="-3024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What is your average speed during this activity?</a:t>
            </a:r>
            <a:endParaRPr b="1" sz="1500">
              <a:solidFill>
                <a:schemeClr val="dk1"/>
              </a:solidFill>
            </a:endParaRPr>
          </a:p>
          <a:p>
            <a:pPr indent="-3024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Speed is a critical factor, as bikers typically move faster than runners.</a:t>
            </a:r>
            <a:endParaRPr sz="1500">
              <a:solidFill>
                <a:schemeClr val="dk1"/>
              </a:solidFill>
            </a:endParaRPr>
          </a:p>
          <a:p>
            <a:pPr indent="-3024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What is your average heart rate while performing this activity?</a:t>
            </a:r>
            <a:endParaRPr b="1" sz="1500">
              <a:solidFill>
                <a:schemeClr val="dk1"/>
              </a:solidFill>
            </a:endParaRPr>
          </a:p>
          <a:p>
            <a:pPr indent="-3024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Runners and bikers may have distinct heart rate patterns due to the intensity and nature of the activity.</a:t>
            </a:r>
            <a:endParaRPr sz="1500">
              <a:solidFill>
                <a:schemeClr val="dk1"/>
              </a:solidFill>
            </a:endParaRPr>
          </a:p>
          <a:p>
            <a:pPr indent="-3024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Are you currently moving or stationary during your activity?</a:t>
            </a:r>
            <a:endParaRPr b="1" sz="1500">
              <a:solidFill>
                <a:schemeClr val="dk1"/>
              </a:solidFill>
            </a:endParaRPr>
          </a:p>
          <a:p>
            <a:pPr indent="-3024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This helps capture whether the individual is in an active phase, like running or cycling, versus resting or pausing.</a:t>
            </a:r>
            <a:endParaRPr sz="1500"/>
          </a:p>
        </p:txBody>
      </p:sp>
      <p:pic>
        <p:nvPicPr>
          <p:cNvPr descr="File:Emojione 1F3C3.svg - Wikimedia Commons"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976" y="2046750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25" name="Google Shape;1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0" y="983425"/>
            <a:ext cx="1761649" cy="1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93901"/>
            <a:ext cx="85206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1052"/>
              <a:buNone/>
            </a:pPr>
            <a:r>
              <a:rPr lang="en" sz="2850">
                <a:solidFill>
                  <a:schemeClr val="dk1"/>
                </a:solidFill>
              </a:rPr>
              <a:t>These will be features for your classification model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61818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your maximum speed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Maximum speed can help differentiate between runners (lower max speeds) and bikers (higher max speeds).</a:t>
            </a:r>
            <a:endParaRPr sz="2318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the typical cadence or step rate you maintain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Runners have step counts (e.g., strides per minute), while bikers might have a pedal cadence.</a:t>
            </a:r>
            <a:endParaRPr sz="2318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take any rest breaks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Identifying rest periods and how they reflect in the smartwatch data could help classification.</a:t>
            </a:r>
            <a:endParaRPr sz="2318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experience frequent stops during your activity, such as at traffic lights or intersections?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Helps differentiate bikers (who often stop more frequently) from runners (who may have more continuous movement).</a:t>
            </a:r>
            <a:endParaRPr sz="2318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notice significant elevation changes during your activity?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Bikers might cover longer elevation profiles, while runners might prefer flatter terrains. Or reversed i.e. trail running</a:t>
            </a:r>
            <a:endParaRPr sz="2318">
              <a:solidFill>
                <a:schemeClr val="dk1"/>
              </a:solidFill>
            </a:endParaRPr>
          </a:p>
          <a:p>
            <a:pPr indent="-298567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the duration of your typical session?</a:t>
            </a:r>
            <a:endParaRPr b="1" sz="2318">
              <a:solidFill>
                <a:schemeClr val="dk1"/>
              </a:solidFill>
            </a:endParaRPr>
          </a:p>
          <a:p>
            <a:pPr indent="-298567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Bikers often engage in longer sessions compared to runners.</a:t>
            </a:r>
            <a:endParaRPr sz="2318"/>
          </a:p>
        </p:txBody>
      </p:sp>
      <p:pic>
        <p:nvPicPr>
          <p:cNvPr descr="File:Emojione 1F3C3.svg - Wikimedia Commons"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776" y="3067725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863" y="154550"/>
            <a:ext cx="1761649" cy="1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800">
                <a:solidFill>
                  <a:schemeClr val="dk1"/>
                </a:solidFill>
              </a:rPr>
              <a:t>4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is Machine Learning?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900" y="477134"/>
            <a:ext cx="7772400" cy="315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2571749"/>
            <a:ext cx="4202750" cy="2224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Goal of machine learning is to go from observed quantifiable characteristics to unobserved quantifiable characteristics. 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Looking at past cases, what would I guess to be the case?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Machine learning is basically fancy ways of asking this question, by associating “features”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“This feature was often associated with riding a biking.”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#1.1  What is Machine Learning?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#1.1  What is Machine Learning?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1818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Machine learning is how we teach computers to learn from examples instead of giving them step-by-step instructions.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#1.1  What is Machine Learning?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1818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Machine learning is how we teach computers to learn from examples instead of giving them step-by-step instructions.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7297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Algorithms that are able to generalize from patterns 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55000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learned from data samples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35100"/>
            <a:ext cx="8520600" cy="4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2559004" y="3443304"/>
            <a:ext cx="972900" cy="831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812947" y="1790100"/>
            <a:ext cx="1628100" cy="1563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6373800" y="2702200"/>
            <a:ext cx="1770000" cy="14727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592287" y="705385"/>
            <a:ext cx="885000" cy="891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372158" y="2522400"/>
            <a:ext cx="1033500" cy="8310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6373800" y="337625"/>
            <a:ext cx="2033400" cy="1898400"/>
          </a:xfrm>
          <a:prstGeom prst="diamond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Interaction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highlight>
                  <a:srgbClr val="F6F1EE"/>
                </a:highlight>
              </a:rPr>
              <a:t>Hello!</a:t>
            </a:r>
            <a:endParaRPr sz="6000"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highlight>
                  <a:srgbClr val="F6F1EE"/>
                </a:highlight>
              </a:rPr>
              <a:t>I’m Sergiu Zaharie</a:t>
            </a:r>
            <a:endParaRPr sz="6000">
              <a:highlight>
                <a:srgbClr val="F6F1EE"/>
              </a:highlight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75000" y="3164300"/>
            <a:ext cx="8520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Machine Learning Engineer / Data Scientist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Senior Data Scientist @BetFair Romania Development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zahariesergiu@gmail.com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+40742087160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https://www.linkedin.com/in/zahariesergiu/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All machine learning models need data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Where does your data come from?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What is the type (string/integer) of each of the features (columns)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Train data - data to train on</a:t>
            </a:r>
            <a:endParaRPr>
              <a:solidFill>
                <a:schemeClr val="dk1"/>
              </a:solidFill>
            </a:endParaRPr>
          </a:p>
          <a:p>
            <a:pPr indent="-285750" lvl="0" marL="46545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Test data – Keep out of training, used only for testing the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Explore your data - look for trends that might inform you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Remember - how was your data collected?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is it going to be used?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Format the data in a way that the computer can read it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Normalize - adjusting your data to a common scale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Might choose to exclude missing values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 etc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Building</a:t>
            </a:r>
            <a:endParaRPr/>
          </a:p>
        </p:txBody>
      </p:sp>
      <p:pic>
        <p:nvPicPr>
          <p:cNvPr descr="A diagram of a software algorithm&#10;&#10;Description automatically generated"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253" y="2247715"/>
            <a:ext cx="7772400" cy="26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Ask yourself: What type of problem are you trying to solve?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+ Algorithm = </a:t>
            </a:r>
            <a: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</a:t>
            </a: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Clustering, Regression, Decision Tree etc.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How well can your model [predict] unseen data?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Train data - data to train on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Test data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– Keep out of training, used only for testing the model. 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Metrics: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Accuray fractions pf predictions model got right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Precision - proportions of positive predictions that are correct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Recall -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proportions of actual positives that are correctly  identified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MSE - mean squared difference between actual and predicted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RMSE - root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mean squared difference between actual and predicted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32075"/>
            <a:ext cx="8520600" cy="4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8000">
                <a:solidFill>
                  <a:schemeClr val="dk1"/>
                </a:solidFill>
                <a:highlight>
                  <a:srgbClr val="FFFFFF"/>
                </a:highlight>
              </a:rPr>
              <a:t>Model Output</a:t>
            </a:r>
            <a:endParaRPr b="1" sz="8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71">
                <a:solidFill>
                  <a:schemeClr val="dk1"/>
                </a:solidFill>
                <a:highlight>
                  <a:srgbClr val="FFFFFF"/>
                </a:highlight>
              </a:rPr>
              <a:t>What will the output of your model look like?</a:t>
            </a:r>
            <a:endParaRPr sz="687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</a:rPr>
              <a:t> Regression Models</a:t>
            </a:r>
            <a:endParaRPr b="1" sz="3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Continuous numeric values</a:t>
            </a:r>
            <a:r>
              <a:rPr lang="en" sz="3650">
                <a:solidFill>
                  <a:schemeClr val="dk1"/>
                </a:solidFill>
              </a:rPr>
              <a:t> (e.g., predicted price, loan amount, temperature).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</a:rPr>
              <a:t>Classification / Decision </a:t>
            </a:r>
            <a:r>
              <a:rPr b="1" lang="en" sz="3650">
                <a:solidFill>
                  <a:schemeClr val="dk1"/>
                </a:solidFill>
              </a:rPr>
              <a:t>Models</a:t>
            </a:r>
            <a:endParaRPr b="1" sz="3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50">
                <a:solidFill>
                  <a:schemeClr val="dk1"/>
                </a:solidFill>
                <a:highlight>
                  <a:schemeClr val="lt1"/>
                </a:highlight>
              </a:rPr>
              <a:t>Should the system explain why a loan is denied (e.g. insufficient income)  to comply with regulations ?</a:t>
            </a:r>
            <a:endParaRPr sz="3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Approve / Deny</a:t>
            </a:r>
            <a:r>
              <a:rPr lang="en" sz="3650">
                <a:solidFill>
                  <a:schemeClr val="dk1"/>
                </a:solidFill>
              </a:rPr>
              <a:t>, or </a:t>
            </a:r>
            <a:r>
              <a:rPr b="1" lang="en" sz="3650">
                <a:solidFill>
                  <a:schemeClr val="dk1"/>
                </a:solidFill>
              </a:rPr>
              <a:t>class probabilities / scores</a:t>
            </a:r>
            <a:r>
              <a:rPr lang="en" sz="3650">
                <a:solidFill>
                  <a:schemeClr val="dk1"/>
                </a:solidFill>
              </a:rPr>
              <a:t>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</a:rPr>
              <a:t>Recommendation / Ranking Models</a:t>
            </a:r>
            <a:endParaRPr b="1" sz="3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50">
                <a:solidFill>
                  <a:schemeClr val="dk1"/>
                </a:solidFill>
              </a:rPr>
              <a:t>Helps users discover relevant products or content; can improve engagement and retention</a:t>
            </a:r>
            <a:r>
              <a:rPr lang="en" sz="3650">
                <a:solidFill>
                  <a:schemeClr val="dk1"/>
                </a:solidFill>
              </a:rPr>
              <a:t>. How many? Sorted or not?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Top-N recommendations</a:t>
            </a:r>
            <a:r>
              <a:rPr lang="en" sz="3650">
                <a:solidFill>
                  <a:schemeClr val="dk1"/>
                </a:solidFill>
              </a:rPr>
              <a:t> or </a:t>
            </a:r>
            <a:r>
              <a:rPr b="1" lang="en" sz="3650">
                <a:solidFill>
                  <a:schemeClr val="dk1"/>
                </a:solidFill>
              </a:rPr>
              <a:t>ranked items</a:t>
            </a:r>
            <a:r>
              <a:rPr lang="en" sz="3650">
                <a:solidFill>
                  <a:schemeClr val="dk1"/>
                </a:solidFill>
              </a:rPr>
              <a:t> based on user preferences, behavior, or relevance scores.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</a:rPr>
              <a:t>Sequence / Time Series Models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Predictions can be </a:t>
            </a:r>
            <a:r>
              <a:rPr b="1" lang="en" sz="3600">
                <a:solidFill>
                  <a:schemeClr val="dk1"/>
                </a:solidFill>
              </a:rPr>
              <a:t>deterministic</a:t>
            </a:r>
            <a:r>
              <a:rPr lang="en" sz="3600">
                <a:solidFill>
                  <a:schemeClr val="dk1"/>
                </a:solidFill>
              </a:rPr>
              <a:t> (single value) or </a:t>
            </a:r>
            <a:r>
              <a:rPr b="1" lang="en" sz="3600">
                <a:solidFill>
                  <a:schemeClr val="dk1"/>
                </a:solidFill>
              </a:rPr>
              <a:t>probabilistic</a:t>
            </a:r>
            <a:r>
              <a:rPr lang="en" sz="3600">
                <a:solidFill>
                  <a:schemeClr val="dk1"/>
                </a:solidFill>
              </a:rPr>
              <a:t> (distribution / prediction intervals) to reflect uncertainty in future outcomes.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Predicted sequences of values</a:t>
            </a:r>
            <a:r>
              <a:rPr lang="en" sz="3650">
                <a:solidFill>
                  <a:schemeClr val="dk1"/>
                </a:solidFill>
              </a:rPr>
              <a:t> (e.g., stock prices, demand forecasts, next words in text).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6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308175"/>
            <a:ext cx="8520600" cy="4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 Interactions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How do you give feedback to your model?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How can you leverage the model capabilities to make it more impactful?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What do you need to do to transform the model output to make it usable?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							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Examples:		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Collect user feedback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Regulary add examples of user queries for diverse contexts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Monitor outputs for biases or errors and correct the in the training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User experience - design to improve usability 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1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800"/>
              <a:t>5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800"/>
              <a:t>Types of Machine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88050" y="990550"/>
            <a:ext cx="8524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7E6B"/>
                </a:highlight>
              </a:rPr>
              <a:t>Supervised Learning 		</a:t>
            </a:r>
            <a:endParaRPr b="1" sz="2000">
              <a:solidFill>
                <a:schemeClr val="dk1"/>
              </a:solidFill>
              <a:highlight>
                <a:srgbClr val="DD7E6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	Regression - Interpolating data: generate a point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Classification - Label data: dog or cat	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9CB9C"/>
                </a:highlight>
              </a:rPr>
              <a:t>Unsupervised Learning	</a:t>
            </a:r>
            <a:endParaRPr b="1" sz="2000">
              <a:solidFill>
                <a:schemeClr val="dk1"/>
              </a:solidFill>
              <a:highlight>
                <a:srgbClr val="F9CB9C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Clustering - Group data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1C232"/>
                </a:highlight>
              </a:rPr>
              <a:t>Reinforcement learning</a:t>
            </a:r>
            <a:endParaRPr b="1" sz="20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6128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Supervised Learning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263" y="1152475"/>
            <a:ext cx="6680200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0385" y="574625"/>
            <a:ext cx="5911915" cy="405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1" y="445025"/>
            <a:ext cx="3070770" cy="271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Amazon recommendations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Unsupervised Learning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300" y="882650"/>
            <a:ext cx="45974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Course Agenda</a:t>
            </a:r>
            <a:endParaRPr b="1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87925" y="1152475"/>
            <a:ext cx="874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289"/>
                </a:highlight>
              </a:rPr>
              <a:t>#1  Intro, Simple Linear Regression</a:t>
            </a:r>
            <a:endParaRPr b="1" sz="2000">
              <a:solidFill>
                <a:schemeClr val="dk1"/>
              </a:solidFill>
              <a:highlight>
                <a:srgbClr val="FFE289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#2  Python recap, Git, Handling data, EDA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#3   Regression, Decision Trees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</a:t>
            </a: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4   Bias, Variance,  Overfitting, Classification, Metrics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#5   Random Forest Classifier, </a:t>
            </a: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Clustering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</a:t>
            </a: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6   Neural Newtorks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#7   Help Final Project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#8   </a:t>
            </a: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Help Final Project</a:t>
            </a:r>
            <a:endParaRPr b="1">
              <a:solidFill>
                <a:schemeClr val="dk1"/>
              </a:solidFill>
              <a:highlight>
                <a:srgbClr val="F6F1EE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782975"/>
            <a:ext cx="47940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dk1"/>
                </a:solidFill>
              </a:rPr>
              <a:t>Reinforcement learning</a:t>
            </a:r>
            <a:r>
              <a:rPr lang="en" sz="1100">
                <a:solidFill>
                  <a:schemeClr val="dk1"/>
                </a:solidFill>
              </a:rPr>
              <a:t> is a type of machine learning where an agent interacts with an environment by taking actions, observing the resulting states, and receiving rewards.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Through this feedback loop, the agent learns to choose actions that </a:t>
            </a:r>
            <a:r>
              <a:rPr b="1" lang="en" sz="1100">
                <a:solidFill>
                  <a:schemeClr val="dk1"/>
                </a:solidFill>
              </a:rPr>
              <a:t>maximize cumulative rewards over time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667" y="1276190"/>
            <a:ext cx="39497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975" y="833000"/>
            <a:ext cx="6752025" cy="423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-84800" y="0"/>
            <a:ext cx="63729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AlphaGo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https://youtu.be/WXuK6gekU1Y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1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800"/>
              <a:t>6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800"/>
              <a:t>App Examples Exercises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300825" y="1269375"/>
            <a:ext cx="85314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Describe a few real applications, where classification can be useful.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Describe y variable (label, target) and the X variables (features, predictors, attribute), 			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Same for regression.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311700" y="461600"/>
            <a:ext cx="42603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Classification Binary:  y∈{0,1}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Email Spam Detection</a:t>
            </a:r>
            <a:r>
              <a:rPr lang="en" sz="1100">
                <a:solidFill>
                  <a:schemeClr val="dk1"/>
                </a:solidFill>
              </a:rPr>
              <a:t>: Predict whether an email is spam or not.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 : Word Frequency (numerical continuous), Email Length (numerical continuous), Attachment Presence (categorical binary).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Spam or Not Spam.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Credit Card Fraud Detection</a:t>
            </a:r>
            <a:r>
              <a:rPr lang="en" sz="1100">
                <a:solidFill>
                  <a:schemeClr val="dk1"/>
                </a:solidFill>
              </a:rPr>
              <a:t>: Detect whether a credit card transaction is fraudulent\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Transaction Amount (numerical continuous), Time (numerical continuous or discrete), Merchant Category (categorical nominal), Device Type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Fraud or Not Fraud.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b="1" lang="en" sz="1100">
                <a:solidFill>
                  <a:schemeClr val="dk1"/>
                </a:solidFill>
              </a:rPr>
              <a:t>Classification Multiclass: y∈{0, 1, 2, 3, …}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Image Recognition</a:t>
            </a:r>
            <a:r>
              <a:rPr lang="en" sz="1100">
                <a:solidFill>
                  <a:schemeClr val="dk1"/>
                </a:solidFill>
              </a:rPr>
              <a:t>: Classify images into categories like cat, dog, or bird.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Pixel Intensity Values (numerical continuous).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Cat or dog or bird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Weather</a:t>
            </a:r>
            <a:r>
              <a:rPr lang="en" sz="1100">
                <a:solidFill>
                  <a:schemeClr val="dk1"/>
                </a:solidFill>
              </a:rPr>
              <a:t>: Classify weather into categories: sunny, cloudy, rainy, or snowy.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Temperature (numerical continuous), Humidity (numerical continuous), Wind Speed (numerical continuous), Pressure (numerical continuous).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Sunny or cloudy or rainy or snowy.</a:t>
            </a:r>
            <a:endParaRPr/>
          </a:p>
        </p:txBody>
      </p:sp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4572000" y="461600"/>
            <a:ext cx="44034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Classification Multilabel y∈{0,1} for each class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Multi-Genre Movie Classification</a:t>
            </a:r>
            <a:r>
              <a:rPr lang="en" sz="1100">
                <a:solidFill>
                  <a:schemeClr val="dk1"/>
                </a:solidFill>
              </a:rPr>
              <a:t>: Assign multiple genres (e.g., Action, Comedy, Drama, Family) to a movie.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Movie Description (textual unstructured), Director (categorical nominal), Cast (categorical nominal), Keywords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0 or more: Action, Comedy, Drama, Family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Tagging News Articles</a:t>
            </a:r>
            <a:r>
              <a:rPr lang="en" sz="1100">
                <a:solidFill>
                  <a:schemeClr val="dk1"/>
                </a:solidFill>
              </a:rPr>
              <a:t>: Assign multiple tags (e.g., Politics, Sports, Technology) to a news article.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Article Text (textual unstructured), Title (textual unstructured), Keywords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0 or more: Politics, Sports, Technology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62895"/>
              <a:buNone/>
            </a:pPr>
            <a:r>
              <a:rPr b="1" lang="en" sz="1300">
                <a:solidFill>
                  <a:schemeClr val="dk1"/>
                </a:solidFill>
              </a:rPr>
              <a:t>Regression: y∈R, continuous value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Stock Prices</a:t>
            </a:r>
            <a:r>
              <a:rPr lang="en" sz="1100">
                <a:solidFill>
                  <a:schemeClr val="dk1"/>
                </a:solidFill>
              </a:rPr>
              <a:t>: Forecast the closing price of a stock.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Opening Price (numerical continuous), Daily High/Low (numerical continuous), Trading Volume (numerical continuous), Market Sentiment (numerical continuous or categorical ordinal).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Closing stock price as continuous value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Employee Salaries</a:t>
            </a:r>
            <a:r>
              <a:rPr lang="en" sz="1100">
                <a:solidFill>
                  <a:schemeClr val="dk1"/>
                </a:solidFill>
              </a:rPr>
              <a:t>: Estimate an employee's salary in dollars.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Years of Experience (numerical continuous), Education Level (categorical ordinal), Job Role (categorical nominal), Location (categorical nominal)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Salary as continuous value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11700" y="117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Apple pie recipe</a:t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11700" y="1871535"/>
            <a:ext cx="85206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secret ingredient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Mix ingredients. Put in the oven.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Take a break. Enjoy.</a:t>
            </a:r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7706" y="659823"/>
            <a:ext cx="45085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6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1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800"/>
              <a:t>7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800"/>
              <a:t>Simple Linear Regression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Predict calories in a slice of pie</a:t>
            </a:r>
            <a:endParaRPr/>
          </a:p>
        </p:txBody>
      </p:sp>
      <p:sp>
        <p:nvSpPr>
          <p:cNvPr id="271" name="Google Shape;271;p47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secret ingredient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random pie ingredients</a:t>
            </a:r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 rotWithShape="1">
          <a:blip r:embed="rId3">
            <a:alphaModFix/>
          </a:blip>
          <a:srcRect b="4" l="0" r="5" t="14441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calories in a slice of pie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227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100 g of lard (untura)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071" y="1193275"/>
            <a:ext cx="47879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Predict calories in a slice of pie</a:t>
            </a:r>
            <a:endParaRPr/>
          </a:p>
        </p:txBody>
      </p:sp>
      <p:sp>
        <p:nvSpPr>
          <p:cNvPr id="285" name="Google Shape;285;p49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203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80 g of butter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random pie ingredients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3" l="19905" r="10592" t="0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the calories</a:t>
            </a:r>
            <a:endParaRPr/>
          </a:p>
        </p:txBody>
      </p:sp>
      <p:sp>
        <p:nvSpPr>
          <p:cNvPr id="292" name="Google Shape;292;p50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Calories for 15 apple pie slices: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227, 203, 207, 148, 230,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154, 176, 290, 167, 245,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176, 259, 251, 503, 191</a:t>
            </a:r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 rotWithShape="1">
          <a:blip r:embed="rId3">
            <a:alphaModFix/>
          </a:blip>
          <a:srcRect b="-2" l="5459" r="12568" t="0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the calories</a:t>
            </a:r>
            <a:endParaRPr/>
          </a:p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Calories for 15 apple pie slices: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148, 154, 167, 176, 176, 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191, 203, </a:t>
            </a:r>
            <a:r>
              <a:rPr b="1" lang="en" sz="2016">
                <a:solidFill>
                  <a:schemeClr val="dk1"/>
                </a:solidFill>
              </a:rPr>
              <a:t>207</a:t>
            </a:r>
            <a:r>
              <a:rPr lang="en" sz="2016">
                <a:solidFill>
                  <a:schemeClr val="dk1"/>
                </a:solidFill>
              </a:rPr>
              <a:t>, 227, 230, 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245, 251, 259, 290, 503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55"/>
              <a:buNone/>
            </a:pPr>
            <a:r>
              <a:rPr lang="en" sz="1786">
                <a:solidFill>
                  <a:schemeClr val="dk1"/>
                </a:solidFill>
              </a:rPr>
              <a:t>Mean: 228,47 </a:t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955"/>
              <a:buNone/>
            </a:pPr>
            <a:r>
              <a:rPr lang="en" sz="1786">
                <a:solidFill>
                  <a:schemeClr val="dk1"/>
                </a:solidFill>
              </a:rPr>
              <a:t>Median: 207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820" y="846404"/>
            <a:ext cx="3746500" cy="3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7000">
                <a:highlight>
                  <a:srgbClr val="F6F1EE"/>
                </a:highlight>
              </a:rPr>
              <a:t>How it works</a:t>
            </a:r>
            <a:endParaRPr b="1" sz="7000"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-  Grade based on attendance, participation and final project.</a:t>
            </a:r>
            <a:b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-  Collaborative course: Google Colab as our main support. </a:t>
            </a:r>
            <a:b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 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calories in a slice of pie</a:t>
            </a:r>
            <a:endParaRPr/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130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 g of dates (</a:t>
            </a:r>
            <a:r>
              <a:rPr lang="en"/>
              <a:t>curmale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</p:txBody>
      </p:sp>
      <p:pic>
        <p:nvPicPr>
          <p:cNvPr id="307" name="Google Shape;3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00" y="1450975"/>
            <a:ext cx="38100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Predict calories in a slice of pie</a:t>
            </a:r>
            <a:endParaRPr/>
          </a:p>
        </p:txBody>
      </p:sp>
      <p:sp>
        <p:nvSpPr>
          <p:cNvPr id="313" name="Google Shape;313;p53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131 calories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20 g of dates (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8F9FA"/>
                </a:highlight>
              </a:rPr>
              <a:t>curmale</a:t>
            </a:r>
            <a:r>
              <a:rPr b="0" i="0" lang="en" sz="1500" u="none" cap="none" strike="noStrike">
                <a:solidFill>
                  <a:schemeClr val="dk1"/>
                </a:solidFill>
              </a:rPr>
              <a:t>)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random pie ingredients</a:t>
            </a:r>
            <a:br>
              <a:rPr b="0" i="0" lang="en" sz="1500" u="none" cap="none" strike="noStrike">
                <a:solidFill>
                  <a:schemeClr val="dk1"/>
                </a:solidFill>
              </a:rPr>
            </a:br>
            <a:endParaRPr b="0" i="0" sz="1500" u="none" cap="none" strike="no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How did we do?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Mean = 228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Did we overestimate?  Error = 228-131 = 97</a:t>
            </a:r>
            <a:endParaRPr/>
          </a:p>
        </p:txBody>
      </p:sp>
      <p:pic>
        <p:nvPicPr>
          <p:cNvPr id="314" name="Google Shape;314;p53"/>
          <p:cNvPicPr preferRelativeResize="0"/>
          <p:nvPr/>
        </p:nvPicPr>
        <p:blipFill rotWithShape="1">
          <a:blip r:embed="rId3">
            <a:alphaModFix/>
          </a:blip>
          <a:srcRect b="5983" l="0" r="5" t="10684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4"/>
            <a:ext cx="1371443" cy="1440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</a:t>
            </a:r>
            <a:br>
              <a:rPr lang="en"/>
            </a:br>
            <a:r>
              <a:rPr lang="en"/>
              <a:t>calories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776" y="679731"/>
            <a:ext cx="6906423" cy="432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699" y="445025"/>
            <a:ext cx="3710381" cy="635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152475"/>
            <a:ext cx="6111452" cy="38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5"/>
          <p:cNvSpPr txBox="1"/>
          <p:nvPr/>
        </p:nvSpPr>
        <p:spPr>
          <a:xfrm>
            <a:off x="6518296" y="3153641"/>
            <a:ext cx="21804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Slope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Intercept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11699" y="445025"/>
            <a:ext cx="3710381" cy="635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 txBox="1"/>
          <p:nvPr/>
        </p:nvSpPr>
        <p:spPr>
          <a:xfrm>
            <a:off x="6518296" y="3153641"/>
            <a:ext cx="21804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0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228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/>
          </a:p>
        </p:txBody>
      </p:sp>
      <p:pic>
        <p:nvPicPr>
          <p:cNvPr id="339" name="Google Shape;3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43" y="1080655"/>
            <a:ext cx="6239341" cy="400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Let’s find a line that’s as </a:t>
            </a:r>
            <a:r>
              <a:rPr lang="en" sz="1800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to the points as possible!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Define error as point - line.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If we want a line close to the points, we don’t like errors.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An easy function of the errors to minimize is </a:t>
            </a:r>
            <a:r>
              <a:rPr lang="en" sz="1800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mean squared error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(RMSE).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11699" y="445025"/>
            <a:ext cx="3710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1" name="Google Shape;351;p58"/>
          <p:cNvSpPr txBox="1"/>
          <p:nvPr/>
        </p:nvSpPr>
        <p:spPr>
          <a:xfrm>
            <a:off x="6518296" y="3153641"/>
            <a:ext cx="218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1.187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lang="en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106.2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/>
          </a:p>
        </p:txBody>
      </p:sp>
      <p:pic>
        <p:nvPicPr>
          <p:cNvPr id="353" name="Google Shape;3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80655"/>
            <a:ext cx="6014126" cy="406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8"/>
          <p:cNvSpPr txBox="1"/>
          <p:nvPr/>
        </p:nvSpPr>
        <p:spPr>
          <a:xfrm>
            <a:off x="6449004" y="4568875"/>
            <a:ext cx="18410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Code on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311699" y="445025"/>
            <a:ext cx="3710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60" name="Google Shape;36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1" name="Google Shape;361;p59"/>
          <p:cNvSpPr txBox="1"/>
          <p:nvPr/>
        </p:nvSpPr>
        <p:spPr>
          <a:xfrm>
            <a:off x="6518296" y="3153641"/>
            <a:ext cx="218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1.187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lang="en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106.2 = 129.94</a:t>
            </a:r>
            <a:endParaRPr sz="1050">
              <a:solidFill>
                <a:srgbClr val="E3E3E3"/>
              </a:solidFill>
              <a:highlight>
                <a:srgbClr val="282A2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BF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59"/>
          <p:cNvSpPr txBox="1"/>
          <p:nvPr/>
        </p:nvSpPr>
        <p:spPr>
          <a:xfrm>
            <a:off x="6624604" y="1152475"/>
            <a:ext cx="1489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/>
          </a:p>
        </p:txBody>
      </p:sp>
      <p:pic>
        <p:nvPicPr>
          <p:cNvPr id="363" name="Google Shape;3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80655"/>
            <a:ext cx="6014126" cy="406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/>
        </p:nvSpPr>
        <p:spPr>
          <a:xfrm>
            <a:off x="6449004" y="4568875"/>
            <a:ext cx="18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Code on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idx="1" type="body"/>
          </p:nvPr>
        </p:nvSpPr>
        <p:spPr>
          <a:xfrm>
            <a:off x="311700" y="371550"/>
            <a:ext cx="85206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129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Data is not always linear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No problem!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There are non-linear regression models: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●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Decision Tree Regression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SVM with non-linear kernels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Neural networks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KNN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Ensemble methods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1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800"/>
              <a:t>8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800">
                <a:solidFill>
                  <a:schemeClr val="dk1"/>
                </a:solidFill>
              </a:rPr>
              <a:t>Questions &amp; Further reading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1"/>
          <p:cNvSpPr txBox="1"/>
          <p:nvPr>
            <p:ph idx="1" type="body"/>
          </p:nvPr>
        </p:nvSpPr>
        <p:spPr>
          <a:xfrm>
            <a:off x="311700" y="1882728"/>
            <a:ext cx="85206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#1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Google machine learning glossary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rgbClr val="0097A7"/>
                </a:solidFill>
                <a:highlight>
                  <a:schemeClr val="lt1"/>
                </a:highlight>
              </a:rPr>
              <a:t>https://developers.google.com/machine-learning/glossary</a:t>
            </a:r>
            <a:r>
              <a:rPr lang="en" sz="1500">
                <a:solidFill>
                  <a:srgbClr val="0097A7"/>
                </a:solidFill>
                <a:highlight>
                  <a:schemeClr val="lt1"/>
                </a:highlight>
              </a:rPr>
              <a:t> </a:t>
            </a:r>
            <a:endParaRPr sz="15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#2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4"/>
              </a:rPr>
              <a:t>What is machine learning: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https://www.youtube.com/watch?v=iLu9XyZ55oI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#3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6"/>
              </a:rPr>
              <a:t>Steps of Machine Learning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https://www.youtube.com/watch?v=nKW8Ndu7Mjw&amp;t=394s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#4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8"/>
              </a:rPr>
              <a:t>Understanding the 3 most common loss functions for Machine Learning Regression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rgbClr val="0097A7"/>
                </a:solidFill>
                <a:highlight>
                  <a:schemeClr val="lt1"/>
                </a:highlight>
              </a:rPr>
              <a:t>https://towardsdatascience.com/understanding-the-3-most-common-loss-functions-for-machine-learning-regression-23e0ef3e14d3</a:t>
            </a:r>
            <a:endParaRPr sz="1500">
              <a:solidFill>
                <a:srgbClr val="0097A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58625"/>
            <a:ext cx="85206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432"/>
              <a:buNone/>
            </a:pPr>
            <a:r>
              <a:rPr b="1" lang="en" sz="6000">
                <a:solidFill>
                  <a:schemeClr val="dk1"/>
                </a:solidFill>
                <a:highlight>
                  <a:srgbClr val="F6F1EE"/>
                </a:highlight>
              </a:rPr>
              <a:t>1. Intro to</a:t>
            </a:r>
            <a:endParaRPr b="1" sz="6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32432"/>
              <a:buNone/>
            </a:pPr>
            <a:r>
              <a:rPr b="1" lang="en" sz="6000">
                <a:solidFill>
                  <a:schemeClr val="dk1"/>
                </a:solidFill>
                <a:highlight>
                  <a:srgbClr val="F6F1EE"/>
                </a:highlight>
              </a:rPr>
              <a:t>Machine Learning</a:t>
            </a:r>
            <a:endParaRPr sz="6000">
              <a:highlight>
                <a:srgbClr val="F6F1EE"/>
              </a:highlight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81525" y="2576725"/>
            <a:ext cx="60312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#1.1  What is Machine Learning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#1.2  Visual example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#1.3  Classification Exercise 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#1.4  What is Machine Learning?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#1.5  Types of </a:t>
            </a:r>
            <a:r>
              <a:rPr lang="en" sz="1920"/>
              <a:t>Machine Learning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#1.6  App examples exercise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#1.7  Simple Linear Regression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</a:t>
            </a:r>
            <a:r>
              <a:rPr lang="en" sz="1920"/>
              <a:t>8</a:t>
            </a:r>
            <a:r>
              <a:rPr lang="en" sz="1920"/>
              <a:t>  </a:t>
            </a:r>
            <a:r>
              <a:rPr lang="en" sz="1920"/>
              <a:t>Questions &amp; Further reading</a:t>
            </a:r>
            <a:endParaRPr sz="192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idx="1" type="subTitle"/>
          </p:nvPr>
        </p:nvSpPr>
        <p:spPr>
          <a:xfrm>
            <a:off x="557650" y="293500"/>
            <a:ext cx="75501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8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200">
                <a:solidFill>
                  <a:schemeClr val="dk1"/>
                </a:solidFill>
              </a:rPr>
              <a:t>Thank you !!</a:t>
            </a:r>
            <a:endParaRPr b="1" sz="8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dk1"/>
                </a:solidFill>
              </a:rPr>
              <a:t>Machine Learning Engineer / Data Scientist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zahariesergiu@gmail.com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https://www.linkedin.com/in/zahariesergiu/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https://github.com/zahariesergiu/ubb-sociology-ml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1.1 What is Machine Learning?</a:t>
            </a:r>
            <a:endParaRPr sz="2800"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done some kind of machine learning course, training, or technical reading?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done some kind of machine learning course, training, or technical reading?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ML VS AI?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397"/>
              <a:buNone/>
            </a:pPr>
            <a:r>
              <a:rPr lang="en" sz="1412">
                <a:solidFill>
                  <a:schemeClr val="dk1"/>
                </a:solidFill>
                <a:highlight>
                  <a:srgbClr val="FFFFFF"/>
                </a:highlight>
              </a:rPr>
              <a:t>Machine Learning is a subset of Artificial Intelligence that enables systems to learn from data, while AI covers all technologies that mimic human intelligence.</a:t>
            </a:r>
            <a:endParaRPr sz="141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397"/>
              <a:buNone/>
            </a:pPr>
            <a:r>
              <a:rPr lang="en" sz="1412">
                <a:solidFill>
                  <a:schemeClr val="dk1"/>
                </a:solidFill>
                <a:highlight>
                  <a:srgbClr val="FFFFFF"/>
                </a:highlight>
              </a:rPr>
              <a:t>Non ML: Chatboots, hard-coded AI game</a:t>
            </a:r>
            <a:endParaRPr sz="141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AE9DD2"/>
                </a:highlight>
              </a:rPr>
              <a:t>https://teachablemachine.withgoogle.com/ </a:t>
            </a:r>
            <a:endParaRPr i="1" sz="20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81818"/>
              <a:buNone/>
            </a:pPr>
            <a:r>
              <a:t/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480" y="1866550"/>
            <a:ext cx="2333520" cy="32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6960" y="1864800"/>
            <a:ext cx="2333520" cy="32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3440" y="1864800"/>
            <a:ext cx="2333520" cy="3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1.2 Visual Example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